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69" r:id="rId5"/>
    <p:sldId id="270" r:id="rId6"/>
    <p:sldId id="271" r:id="rId7"/>
    <p:sldId id="273" r:id="rId8"/>
    <p:sldId id="274" r:id="rId9"/>
    <p:sldId id="281" r:id="rId10"/>
    <p:sldId id="275" r:id="rId11"/>
    <p:sldId id="276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6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29849-2BCC-4FC8-AB41-02BA04EAC7DA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6A625-740B-4641-B3AF-91A51756E2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7113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6A625-740B-4641-B3AF-91A51756E2A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1558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0C1B3-B9DB-40A5-A5B2-7F121B177891}" type="datetime1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2D16-1197-41DB-ABD3-48D22B9858F5}" type="datetime1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8AA48-8999-4942-90B8-995F67C782EB}" type="datetime1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3581-C77F-4A32-A021-0A152DAA686D}" type="datetime1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5EFDF-3C6F-4EAC-8FD2-64D99CEAA728}" type="datetime1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6BE4-EF3E-416F-A972-F44F7E96B1B5}" type="datetime1">
              <a:rPr lang="en-US" smtClean="0"/>
              <a:pPr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FD32-E1FE-4D22-880B-BB6EAF4E7527}" type="datetime1">
              <a:rPr lang="en-US" smtClean="0"/>
              <a:pPr/>
              <a:t>5/10/2015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F6205-E42C-4762-878B-9113D000D420}" type="datetime1">
              <a:rPr lang="en-US" smtClean="0"/>
              <a:pPr/>
              <a:t>5/10/2015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A9B7-169F-4D8A-A751-0F9C0A47BF83}" type="datetime1">
              <a:rPr lang="en-US" smtClean="0"/>
              <a:pPr/>
              <a:t>5/10/2015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81D01-903B-49BF-BD01-56FBFEEAA714}" type="datetime1">
              <a:rPr lang="en-US" smtClean="0"/>
              <a:pPr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BACE-0BA2-4515-825D-210A2475534C}" type="datetime1">
              <a:rPr lang="en-US" smtClean="0"/>
              <a:pPr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2FAAC36-8F07-4348-B4A2-C207B043EE5B}" type="datetime1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08873D47-9689-455D-AFDA-0809E304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7514" y="3212976"/>
            <a:ext cx="7543800" cy="1524000"/>
          </a:xfrm>
        </p:spPr>
        <p:txBody>
          <a:bodyPr>
            <a:noAutofit/>
          </a:bodyPr>
          <a:lstStyle/>
          <a:p>
            <a:pPr algn="ctr"/>
            <a:r>
              <a:rPr lang="de-DE" sz="2800" dirty="0" smtClean="0"/>
              <a:t> 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pl-PL" sz="2800" b="1" dirty="0" smtClean="0">
                <a:latin typeface="+mn-lt"/>
              </a:rPr>
              <a:t>UTICAJ DISTRIBUIRANIH IZVORA </a:t>
            </a:r>
            <a:r>
              <a:rPr lang="hr-HR" sz="2800" b="1" dirty="0" smtClean="0">
                <a:latin typeface="+mn-lt"/>
              </a:rPr>
              <a:t>NA REGULACIJU NAPONA I FREKVENCIJE U ELEKTROENERGETSKIM SISTEMIMA</a:t>
            </a:r>
            <a:endParaRPr lang="en-US" sz="2800" dirty="0">
              <a:latin typeface="+mn-lt"/>
            </a:endParaRPr>
          </a:p>
        </p:txBody>
      </p:sp>
      <p:pic>
        <p:nvPicPr>
          <p:cNvPr id="1026" name="Picture 2" descr="logo CG KO CIG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3232" y="764704"/>
            <a:ext cx="2080963" cy="1318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2"/>
          <p:cNvSpPr txBox="1">
            <a:spLocks/>
          </p:cNvSpPr>
          <p:nvPr/>
        </p:nvSpPr>
        <p:spPr>
          <a:xfrm>
            <a:off x="767514" y="5589240"/>
            <a:ext cx="3886200" cy="63976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Rade Čađenović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4"/>
          <p:cNvSpPr txBox="1">
            <a:spLocks/>
          </p:cNvSpPr>
          <p:nvPr/>
        </p:nvSpPr>
        <p:spPr>
          <a:xfrm>
            <a:off x="5148064" y="5590913"/>
            <a:ext cx="3657600" cy="639762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</a:t>
            </a:r>
            <a:r>
              <a:rPr lang="sr-Latn-R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dr 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Sreten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Škuletić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0915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781800" cy="1205813"/>
          </a:xfrm>
        </p:spPr>
        <p:txBody>
          <a:bodyPr>
            <a:normAutofit/>
          </a:bodyPr>
          <a:lstStyle/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ZAKLJUČAK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928802"/>
            <a:ext cx="7543800" cy="4357718"/>
          </a:xfrm>
        </p:spPr>
        <p:txBody>
          <a:bodyPr>
            <a:normAutofit/>
          </a:bodyPr>
          <a:lstStyle/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Uključuju OIE,</a:t>
            </a:r>
            <a:endParaRPr lang="sr-Latn-M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Rasterećivanje prenosnih kapaciteta,</a:t>
            </a:r>
            <a:endParaRPr lang="sr-Latn-M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Stvara se aktivna distributivna mreža,</a:t>
            </a: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Uticaj na kvalitet električne energije - flikeri i harmonici,</a:t>
            </a: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Doprinosi smanjenju pada napona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u mreži.</a:t>
            </a:r>
          </a:p>
          <a:p>
            <a:endParaRPr lang="sr-Latn-M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M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M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10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338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6781800" cy="1205813"/>
          </a:xfrm>
        </p:spPr>
        <p:txBody>
          <a:bodyPr>
            <a:normAutofit/>
          </a:bodyPr>
          <a:lstStyle/>
          <a:p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Pitanja za diskusiju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36"/>
            <a:ext cx="7543800" cy="3886200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kojoj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mjeri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distribuirani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izvori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mogu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uti</a:t>
            </a:r>
            <a:r>
              <a:rPr lang="sr-Latn-ME" dirty="0" smtClean="0">
                <a:latin typeface="Arial" pitchFamily="34" charset="0"/>
                <a:cs typeface="Arial" pitchFamily="34" charset="0"/>
              </a:rPr>
              <a:t>č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regulaciju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frekvencije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</a:t>
            </a:r>
            <a:r>
              <a:rPr lang="sr-Latn-M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elektrodistributivnom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energetskom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sistemu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  <a:endParaRPr lang="sr-Latn-ME" dirty="0" smtClean="0">
              <a:latin typeface="Arial" pitchFamily="34" charset="0"/>
              <a:cs typeface="Arial" pitchFamily="34" charset="0"/>
            </a:endParaRPr>
          </a:p>
          <a:p>
            <a:pPr marL="571500" indent="-571500">
              <a:buFont typeface="+mj-lt"/>
              <a:buAutoNum type="romanUcPeriod"/>
            </a:pPr>
            <a:endParaRPr lang="sr-Latn-ME" dirty="0" smtClean="0">
              <a:latin typeface="Arial" pitchFamily="34" charset="0"/>
              <a:cs typeface="Arial" pitchFamily="34" charset="0"/>
            </a:endParaRPr>
          </a:p>
          <a:p>
            <a:pPr marL="571500" indent="-571500">
              <a:buFont typeface="+mj-lt"/>
              <a:buAutoNum type="romanU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Koje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vrste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distribuiranih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izvora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najpogodnije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regulaciju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lokalnih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naponskih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prilika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11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650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924944"/>
            <a:ext cx="7543800" cy="1016496"/>
          </a:xfrm>
        </p:spPr>
        <p:txBody>
          <a:bodyPr/>
          <a:lstStyle/>
          <a:p>
            <a:pPr algn="ctr"/>
            <a:r>
              <a:rPr lang="sr-Latn-ME" dirty="0">
                <a:latin typeface="Arial" panose="020B0604020202020204" pitchFamily="34" charset="0"/>
                <a:cs typeface="Arial" panose="020B0604020202020204" pitchFamily="34" charset="0"/>
              </a:rPr>
              <a:t>Hvala na pažnji!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12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793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6781800" cy="1205813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SADR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ŽAJ: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357298"/>
            <a:ext cx="7543800" cy="3886200"/>
          </a:xfrm>
        </p:spPr>
        <p:txBody>
          <a:bodyPr/>
          <a:lstStyle/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Uvod</a:t>
            </a: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Uticaj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promjene napona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pore i brze naponske promjene</a:t>
            </a:r>
          </a:p>
          <a:p>
            <a:pPr lvl="1"/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harmonici</a:t>
            </a:r>
            <a:endParaRPr lang="sr-Latn-M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Doprinos DI regulaciji napona i frekvencije</a:t>
            </a:r>
          </a:p>
          <a:p>
            <a:pPr lvl="1"/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Regulacija napona</a:t>
            </a:r>
          </a:p>
          <a:p>
            <a:pPr lvl="1"/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Regulacija frekvencije</a:t>
            </a:r>
            <a:endParaRPr lang="sr-Latn-M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Zaključak</a:t>
            </a:r>
            <a:endParaRPr lang="sr-Latn-M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628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6781800" cy="1080120"/>
          </a:xfrm>
        </p:spPr>
        <p:txBody>
          <a:bodyPr/>
          <a:lstStyle/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UVOD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Distribuirani izvori?</a:t>
            </a:r>
            <a:endParaRPr lang="sr-Latn-M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Do 10 MW;</a:t>
            </a:r>
            <a:endParaRPr lang="sr-Latn-M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Obuhvataju i OIE i fosilna goriva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sr-Latn-M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Prednosti?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901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602638" cy="1205813"/>
          </a:xfrm>
        </p:spPr>
        <p:txBody>
          <a:bodyPr>
            <a:normAutofit fontScale="90000"/>
          </a:bodyPr>
          <a:lstStyle/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Spore naponske promjene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-214338"/>
            <a:ext cx="7543800" cy="3886200"/>
          </a:xfrm>
        </p:spPr>
        <p:txBody>
          <a:bodyPr/>
          <a:lstStyle/>
          <a:p>
            <a:pPr>
              <a:buNone/>
            </a:pP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U – 10min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42" name="Equation" r:id="rId3" imgW="114120" imgH="2156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43108" y="1928802"/>
          <a:ext cx="4504617" cy="1473208"/>
        </p:xfrm>
        <a:graphic>
          <a:graphicData uri="http://schemas.openxmlformats.org/presentationml/2006/ole">
            <p:oleObj spid="_x0000_s10244" name="Equation" r:id="rId4" imgW="2019240" imgH="660240" progId="Equation.3">
              <p:embed/>
            </p:oleObj>
          </a:graphicData>
        </a:graphic>
      </p:graphicFrame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1" y="2857496"/>
            <a:ext cx="4643471" cy="2740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12902" y="2857496"/>
            <a:ext cx="4320183" cy="2747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6643702" y="207167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800" dirty="0" smtClean="0"/>
              <a:t>?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409799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928802"/>
            <a:ext cx="7543800" cy="38862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sr-Latn-M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M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5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55576" y="188640"/>
            <a:ext cx="7602638" cy="120581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ME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Spore naponske promjene 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14348" y="-214338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sr-Latn-M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Više</a:t>
            </a:r>
            <a:r>
              <a:rPr kumimoji="0" lang="sr-Latn-ME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DI – analiza tokova snaga:</a:t>
            </a:r>
            <a:endParaRPr kumimoji="0" lang="sr-Latn-ME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Slide Number Placeholder 3"/>
          <p:cNvSpPr txBox="1">
            <a:spLocks/>
          </p:cNvSpPr>
          <p:nvPr/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873D47-9689-455D-AFDA-0809E3046CC7}" type="slidenum"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9217" name="Equation" r:id="rId3" imgW="114120" imgH="215640" progId="Equation.3">
              <p:embed/>
            </p:oleObj>
          </a:graphicData>
        </a:graphic>
      </p:graphicFrame>
      <p:sp>
        <p:nvSpPr>
          <p:cNvPr id="14" name="Content Placeholder 2"/>
          <p:cNvSpPr txBox="1">
            <a:spLocks/>
          </p:cNvSpPr>
          <p:nvPr/>
        </p:nvSpPr>
        <p:spPr>
          <a:xfrm>
            <a:off x="714348" y="1357298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hr-HR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Minimalna potrošnja - Minimalna </a:t>
            </a:r>
            <a:r>
              <a:rPr lang="hr-HR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proizvodnja,</a:t>
            </a: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hr-HR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Minimalna potrošnja - Maksimalna proizvodnja,</a:t>
            </a:r>
            <a:endParaRPr lang="en-US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hr-HR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Maksimalna potrošnja - Minimalna proizvodnja,</a:t>
            </a:r>
            <a:endParaRPr lang="en-US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hr-HR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Maksimalna potrošnja - Maksimalna proizvodnja.</a:t>
            </a:r>
            <a:endParaRPr lang="en-US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endParaRPr kumimoji="0" lang="sr-Latn-ME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Right Brace 14"/>
          <p:cNvSpPr/>
          <p:nvPr/>
        </p:nvSpPr>
        <p:spPr>
          <a:xfrm>
            <a:off x="7358082" y="2643182"/>
            <a:ext cx="571504" cy="8572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858148" y="2714620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4000" dirty="0" smtClean="0"/>
              <a:t>!</a:t>
            </a:r>
            <a:endParaRPr lang="en-US" sz="4000" dirty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857356" y="4286256"/>
          <a:ext cx="5043487" cy="1417638"/>
        </p:xfrm>
        <a:graphic>
          <a:graphicData uri="http://schemas.openxmlformats.org/presentationml/2006/ole">
            <p:oleObj spid="_x0000_s9219" name="Equation" r:id="rId4" imgW="2260440" imgH="63468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55341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6781800" cy="1205813"/>
          </a:xfrm>
        </p:spPr>
        <p:txBody>
          <a:bodyPr>
            <a:normAutofit/>
          </a:bodyPr>
          <a:lstStyle/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Flikeri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36"/>
            <a:ext cx="7543800" cy="3886200"/>
          </a:xfrm>
        </p:spPr>
        <p:txBody>
          <a:bodyPr>
            <a:normAutofit/>
          </a:bodyPr>
          <a:lstStyle/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EN 50160 standard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sr-Latn-M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Prekidačke operacije i promjene u izlaznoj snazi,</a:t>
            </a: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Pst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– kratkotrajni flikeri,</a:t>
            </a: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Plt – dugotrajni flikeri.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6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193" name="Object 1"/>
          <p:cNvGraphicFramePr>
            <a:graphicFrameLocks noChangeAspect="1"/>
          </p:cNvGraphicFramePr>
          <p:nvPr/>
        </p:nvGraphicFramePr>
        <p:xfrm>
          <a:off x="3714744" y="4143380"/>
          <a:ext cx="1219200" cy="2043112"/>
        </p:xfrm>
        <a:graphic>
          <a:graphicData uri="http://schemas.openxmlformats.org/presentationml/2006/ole">
            <p:oleObj spid="_x0000_s8193" name="Equation" r:id="rId3" imgW="545760" imgH="9144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90526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6781800" cy="1205813"/>
          </a:xfrm>
        </p:spPr>
        <p:txBody>
          <a:bodyPr>
            <a:normAutofit/>
          </a:bodyPr>
          <a:lstStyle/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Harmonici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36"/>
            <a:ext cx="7543800" cy="3886200"/>
          </a:xfrm>
        </p:spPr>
        <p:txBody>
          <a:bodyPr>
            <a:normAutofit/>
          </a:bodyPr>
          <a:lstStyle/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Remećenje sinusnog oblika napona,</a:t>
            </a: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Uređaji energetske elektronike,</a:t>
            </a: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Soft start uređaji – tiristorski uređaji,</a:t>
            </a:r>
            <a:endParaRPr lang="sr-Latn-M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Ukupni harmonijski poremećaj ‘THD’ mora biti manji od 6.5% u SN mrežama.</a:t>
            </a:r>
            <a:endParaRPr lang="sr-Latn-M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7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125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6781800" cy="1205813"/>
          </a:xfrm>
        </p:spPr>
        <p:txBody>
          <a:bodyPr>
            <a:noAutofit/>
          </a:bodyPr>
          <a:lstStyle/>
          <a:p>
            <a:r>
              <a:rPr lang="sr-Latn-ME" sz="3700" dirty="0" smtClean="0">
                <a:latin typeface="Arial" panose="020B0604020202020204" pitchFamily="34" charset="0"/>
                <a:cs typeface="Arial" panose="020B0604020202020204" pitchFamily="34" charset="0"/>
              </a:rPr>
              <a:t>Uticaj DI na regulaciju napona</a:t>
            </a:r>
            <a:endParaRPr lang="en-US" sz="3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8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8662" y="1214422"/>
            <a:ext cx="79296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US" sz="2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kojoj</a:t>
            </a: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mjeri</a:t>
            </a: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distribuirani</a:t>
            </a: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izvori</a:t>
            </a: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mogu</a:t>
            </a: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uti</a:t>
            </a:r>
            <a:r>
              <a:rPr lang="sr-Latn-ME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č</a:t>
            </a: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US" sz="2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regulaciju</a:t>
            </a: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ME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napona</a:t>
            </a: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sr-Latn-ME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elektrodistributivnom</a:t>
            </a: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2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energetskom</a:t>
            </a: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sistemu</a:t>
            </a: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?</a:t>
            </a:r>
            <a:endParaRPr lang="sr-Latn-ME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pic>
        <p:nvPicPr>
          <p:cNvPr id="8" name="Picture 7" descr="Description: C:\Users\top com\Desktop\!!!_Magistarski_FINALL\NOVE Slike\Untitled-111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428868"/>
            <a:ext cx="3890940" cy="3623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Description: C:\Users\top com\Desktop\!!!_Magistarski_FINALL\NOVE Slike\Untitled-1112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2500306"/>
            <a:ext cx="388620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96593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0"/>
            <a:ext cx="7858180" cy="1205813"/>
          </a:xfrm>
        </p:spPr>
        <p:txBody>
          <a:bodyPr>
            <a:noAutofit/>
          </a:bodyPr>
          <a:lstStyle/>
          <a:p>
            <a:r>
              <a:rPr lang="sr-Latn-ME" sz="3700" dirty="0" smtClean="0">
                <a:latin typeface="Arial" panose="020B0604020202020204" pitchFamily="34" charset="0"/>
                <a:cs typeface="Arial" panose="020B0604020202020204" pitchFamily="34" charset="0"/>
              </a:rPr>
              <a:t>Uticaj DI na regulaciju frekvencije</a:t>
            </a:r>
            <a:endParaRPr lang="en-US" sz="3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857232"/>
            <a:ext cx="7543800" cy="5500726"/>
          </a:xfrm>
        </p:spPr>
        <p:txBody>
          <a:bodyPr>
            <a:normAutofit/>
          </a:bodyPr>
          <a:lstStyle/>
          <a:p>
            <a:r>
              <a:rPr lang="sr-Latn-M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Uticaj na varijaciju izlazne snage,</a:t>
            </a:r>
          </a:p>
          <a:p>
            <a:r>
              <a:rPr lang="sr-Latn-M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Uticaj na nesigurnost u procjeni balansa energije,</a:t>
            </a:r>
          </a:p>
          <a:p>
            <a:r>
              <a:rPr lang="sr-Latn-M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Stvaranje dodatne obrtne rezerve,</a:t>
            </a:r>
          </a:p>
          <a:p>
            <a:r>
              <a:rPr lang="sr-Latn-M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Degradacija vrijednosti izlazne snage DI. </a:t>
            </a:r>
          </a:p>
          <a:p>
            <a:endParaRPr lang="sr-Latn-ME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ME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73D47-9689-455D-AFDA-0809E3046CC7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9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204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851</TotalTime>
  <Words>283</Words>
  <Application>Microsoft Office PowerPoint</Application>
  <PresentationFormat>On-screen Show (4:3)</PresentationFormat>
  <Paragraphs>69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NewsPrint</vt:lpstr>
      <vt:lpstr>Microsoft Equation 3.0</vt:lpstr>
      <vt:lpstr>  UTICAJ DISTRIBUIRANIH IZVORA NA REGULACIJU NAPONA I FREKVENCIJE U ELEKTROENERGETSKIM SISTEMIMA</vt:lpstr>
      <vt:lpstr>SADRŽAJ:</vt:lpstr>
      <vt:lpstr>UVOD</vt:lpstr>
      <vt:lpstr>Spore naponske promjene</vt:lpstr>
      <vt:lpstr>Slide 5</vt:lpstr>
      <vt:lpstr>Flikeri</vt:lpstr>
      <vt:lpstr>Harmonici</vt:lpstr>
      <vt:lpstr>Uticaj DI na regulaciju napona</vt:lpstr>
      <vt:lpstr>Uticaj DI na regulaciju frekvencije</vt:lpstr>
      <vt:lpstr>ZAKLJUČAK</vt:lpstr>
      <vt:lpstr>Pitanja za diskusiju</vt:lpstr>
      <vt:lpstr>Hvala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 ZA UPRAVLJANJE ZAGUŠENJEM U USLOVIMA LIBERALNOG TRŽIŠTA ELEKTRIČNE ENERGIJE</dc:title>
  <dc:creator>sneza</dc:creator>
  <cp:lastModifiedBy>abc</cp:lastModifiedBy>
  <cp:revision>55</cp:revision>
  <dcterms:created xsi:type="dcterms:W3CDTF">2015-05-04T12:34:59Z</dcterms:created>
  <dcterms:modified xsi:type="dcterms:W3CDTF">2015-05-10T13:32:26Z</dcterms:modified>
</cp:coreProperties>
</file>